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861" r:id="rId2"/>
    <p:sldId id="858" r:id="rId3"/>
    <p:sldId id="918" r:id="rId4"/>
    <p:sldId id="917" r:id="rId5"/>
    <p:sldId id="919" r:id="rId6"/>
    <p:sldId id="920" r:id="rId7"/>
    <p:sldId id="921" r:id="rId8"/>
    <p:sldId id="922" r:id="rId9"/>
    <p:sldId id="923" r:id="rId10"/>
    <p:sldId id="924"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24" autoAdjust="0"/>
    <p:restoredTop sz="82399" autoAdjust="0"/>
  </p:normalViewPr>
  <p:slideViewPr>
    <p:cSldViewPr>
      <p:cViewPr varScale="1">
        <p:scale>
          <a:sx n="149" d="100"/>
          <a:sy n="149" d="100"/>
        </p:scale>
        <p:origin x="2536" y="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5/15/20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923356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27460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480930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629675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452640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659525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376039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35207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a:solidFill>
                  <a:srgbClr val="FFFF00"/>
                </a:solidFill>
                <a:latin typeface="+mn-lt"/>
                <a:ea typeface="+mn-ea"/>
                <a:cs typeface="+mn-cs"/>
              </a:rPr>
              <a:t>Philippians 1:6-11</a:t>
            </a: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22165"/>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Confirmation of the Gospel </a:t>
            </a:r>
            <a:r>
              <a:rPr lang="en-AU" sz="2000" dirty="0">
                <a:solidFill>
                  <a:schemeClr val="bg1"/>
                </a:solidFill>
                <a:latin typeface="Times New Roman" panose="02020603050405020304" pitchFamily="18" charset="0"/>
                <a:cs typeface="Times New Roman" panose="02020603050405020304" pitchFamily="18" charset="0"/>
              </a:rPr>
              <a:t>–  to demonstrate that it is true and operational</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B9D4D7A-01E0-6D47-81C6-A0C58BCA76DA}"/>
              </a:ext>
            </a:extLst>
          </p:cNvPr>
          <p:cNvSpPr txBox="1"/>
          <p:nvPr/>
        </p:nvSpPr>
        <p:spPr>
          <a:xfrm>
            <a:off x="-22059" y="595475"/>
            <a:ext cx="676875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The affection that Christians have for one another</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6C9EA33-DA62-444F-8407-EE323B6B95B1}"/>
              </a:ext>
            </a:extLst>
          </p:cNvPr>
          <p:cNvSpPr txBox="1"/>
          <p:nvPr/>
        </p:nvSpPr>
        <p:spPr>
          <a:xfrm>
            <a:off x="0" y="333865"/>
            <a:ext cx="910850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Confirmed through observation  (Love;  Fellowship;  Purity;  Righteousness;  Holiness)</a:t>
            </a:r>
          </a:p>
        </p:txBody>
      </p:sp>
      <p:sp>
        <p:nvSpPr>
          <p:cNvPr id="28" name="TextBox 27">
            <a:extLst>
              <a:ext uri="{FF2B5EF4-FFF2-40B4-BE49-F238E27FC236}">
                <a16:creationId xmlns:a16="http://schemas.microsoft.com/office/drawing/2014/main" id="{04F0C881-31BF-4A4A-A834-E882ECAB28BD}"/>
              </a:ext>
            </a:extLst>
          </p:cNvPr>
          <p:cNvSpPr txBox="1"/>
          <p:nvPr/>
        </p:nvSpPr>
        <p:spPr>
          <a:xfrm>
            <a:off x="273675" y="835090"/>
            <a:ext cx="730176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yearn for fellowship with other Christians</a:t>
            </a:r>
          </a:p>
        </p:txBody>
      </p:sp>
      <p:sp>
        <p:nvSpPr>
          <p:cNvPr id="29" name="TextBox 28">
            <a:extLst>
              <a:ext uri="{FF2B5EF4-FFF2-40B4-BE49-F238E27FC236}">
                <a16:creationId xmlns:a16="http://schemas.microsoft.com/office/drawing/2014/main" id="{E30AA488-6E41-FB43-973D-5F2A885B8D81}"/>
              </a:ext>
            </a:extLst>
          </p:cNvPr>
          <p:cNvSpPr txBox="1"/>
          <p:nvPr/>
        </p:nvSpPr>
        <p:spPr>
          <a:xfrm>
            <a:off x="0" y="1079819"/>
            <a:ext cx="674785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A Love Based on Truth  (Knowledge and Discernment)</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515B9E54-99E4-4647-9E27-6E8012B0C72E}"/>
              </a:ext>
            </a:extLst>
          </p:cNvPr>
          <p:cNvSpPr txBox="1"/>
          <p:nvPr/>
        </p:nvSpPr>
        <p:spPr>
          <a:xfrm>
            <a:off x="-5900" y="1370342"/>
            <a:ext cx="9097653"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my definition of ‘love’ necessitates a rejection of God’s truth   =   Distorted/Satanic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a distorted love affirms sin and discourages repentance, it leads to spiritual death...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Knowledge and Discernment go hand-in-hand.  And they build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Knowledge of a shared experience of </a:t>
            </a:r>
            <a:r>
              <a:rPr lang="en-AU" u="sng" dirty="0">
                <a:solidFill>
                  <a:schemeClr val="bg1"/>
                </a:solidFill>
                <a:latin typeface="Times New Roman" panose="02020603050405020304" pitchFamily="18" charset="0"/>
                <a:cs typeface="Times New Roman" panose="02020603050405020304" pitchFamily="18" charset="0"/>
              </a:rPr>
              <a:t>Grace</a:t>
            </a:r>
            <a:r>
              <a:rPr lang="en-AU" dirty="0">
                <a:solidFill>
                  <a:schemeClr val="bg1"/>
                </a:solidFill>
                <a:latin typeface="Times New Roman" panose="02020603050405020304" pitchFamily="18" charset="0"/>
                <a:cs typeface="Times New Roman" panose="02020603050405020304" pitchFamily="18" charset="0"/>
              </a:rPr>
              <a:t> is the starting point</a:t>
            </a:r>
          </a:p>
        </p:txBody>
      </p:sp>
      <p:sp>
        <p:nvSpPr>
          <p:cNvPr id="3" name="TextBox 2">
            <a:extLst>
              <a:ext uri="{FF2B5EF4-FFF2-40B4-BE49-F238E27FC236}">
                <a16:creationId xmlns:a16="http://schemas.microsoft.com/office/drawing/2014/main" id="{6E114EDA-DA2A-7640-8829-CA7D928B2EC7}"/>
              </a:ext>
            </a:extLst>
          </p:cNvPr>
          <p:cNvSpPr txBox="1"/>
          <p:nvPr/>
        </p:nvSpPr>
        <p:spPr>
          <a:xfrm>
            <a:off x="2123729" y="2520183"/>
            <a:ext cx="6946367" cy="369332"/>
          </a:xfrm>
          <a:prstGeom prst="rect">
            <a:avLst/>
          </a:prstGeom>
          <a:noFill/>
          <a:ln>
            <a:solidFill>
              <a:srgbClr val="FFFF00"/>
            </a:solidFill>
          </a:ln>
        </p:spPr>
        <p:txBody>
          <a:bodyPr wrap="square" rtlCol="0">
            <a:spAutoFit/>
          </a:bodyPr>
          <a:lstStyle/>
          <a:p>
            <a:pPr algn="ctr"/>
            <a:r>
              <a:rPr lang="en-AU" dirty="0">
                <a:solidFill>
                  <a:srgbClr val="FFFF00"/>
                </a:solidFill>
              </a:rPr>
              <a:t>God knows Best – We cannot improve God’s love with an update</a:t>
            </a:r>
          </a:p>
        </p:txBody>
      </p:sp>
      <p:sp>
        <p:nvSpPr>
          <p:cNvPr id="13" name="TextBox 12">
            <a:extLst>
              <a:ext uri="{FF2B5EF4-FFF2-40B4-BE49-F238E27FC236}">
                <a16:creationId xmlns:a16="http://schemas.microsoft.com/office/drawing/2014/main" id="{4FD302CF-06FE-794E-BFAF-E234C26244CF}"/>
              </a:ext>
            </a:extLst>
          </p:cNvPr>
          <p:cNvSpPr txBox="1"/>
          <p:nvPr/>
        </p:nvSpPr>
        <p:spPr>
          <a:xfrm>
            <a:off x="467545" y="2880351"/>
            <a:ext cx="8582052" cy="646331"/>
          </a:xfrm>
          <a:prstGeom prst="rect">
            <a:avLst/>
          </a:prstGeom>
          <a:noFill/>
          <a:ln>
            <a:noFill/>
          </a:ln>
        </p:spPr>
        <p:txBody>
          <a:bodyPr wrap="square" rtlCol="0">
            <a:spAutoFit/>
          </a:bodyPr>
          <a:lstStyle/>
          <a:p>
            <a:r>
              <a:rPr lang="en-AU" i="1" dirty="0">
                <a:solidFill>
                  <a:schemeClr val="bg1"/>
                </a:solidFill>
                <a:latin typeface="Times New Roman" panose="02020603050405020304" pitchFamily="18" charset="0"/>
                <a:cs typeface="Times New Roman" panose="02020603050405020304" pitchFamily="18" charset="0"/>
              </a:rPr>
              <a:t>Knowledge:      Know God through relationship &amp; studying His Word.</a:t>
            </a:r>
          </a:p>
          <a:p>
            <a:r>
              <a:rPr lang="en-AU" i="1" dirty="0">
                <a:solidFill>
                  <a:schemeClr val="bg1"/>
                </a:solidFill>
                <a:latin typeface="Times New Roman" panose="02020603050405020304" pitchFamily="18" charset="0"/>
                <a:cs typeface="Times New Roman" panose="02020603050405020304" pitchFamily="18" charset="0"/>
              </a:rPr>
              <a:t>Discernment:    A spiritual Gift to do with wisdom.  Can be sharpened with knowledge</a:t>
            </a:r>
          </a:p>
        </p:txBody>
      </p:sp>
      <p:sp>
        <p:nvSpPr>
          <p:cNvPr id="14" name="TextBox 13">
            <a:extLst>
              <a:ext uri="{FF2B5EF4-FFF2-40B4-BE49-F238E27FC236}">
                <a16:creationId xmlns:a16="http://schemas.microsoft.com/office/drawing/2014/main" id="{076B6815-052E-7B4C-9B53-FEA22CDD5DDB}"/>
              </a:ext>
            </a:extLst>
          </p:cNvPr>
          <p:cNvSpPr txBox="1"/>
          <p:nvPr/>
        </p:nvSpPr>
        <p:spPr>
          <a:xfrm>
            <a:off x="3651" y="3420399"/>
            <a:ext cx="914035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Devouring Teaching is good...  But not if it’s false.  Discernment helps determine the good.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all have the same Spiritual Gift.  We need to take notice of those with gift of discernment</a:t>
            </a:r>
          </a:p>
        </p:txBody>
      </p:sp>
      <p:sp>
        <p:nvSpPr>
          <p:cNvPr id="12" name="TextBox 11">
            <a:extLst>
              <a:ext uri="{FF2B5EF4-FFF2-40B4-BE49-F238E27FC236}">
                <a16:creationId xmlns:a16="http://schemas.microsoft.com/office/drawing/2014/main" id="{CDEB34ED-CCEE-D841-ABD2-6F91469C12E1}"/>
              </a:ext>
            </a:extLst>
          </p:cNvPr>
          <p:cNvSpPr txBox="1"/>
          <p:nvPr/>
        </p:nvSpPr>
        <p:spPr>
          <a:xfrm>
            <a:off x="6136" y="3982579"/>
            <a:ext cx="674785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3.  The Fruit of Righteousness in the church</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C5E40C62-CCCB-7448-9988-069ED126D59B}"/>
              </a:ext>
            </a:extLst>
          </p:cNvPr>
          <p:cNvSpPr txBox="1"/>
          <p:nvPr/>
        </p:nvSpPr>
        <p:spPr>
          <a:xfrm>
            <a:off x="-23434" y="4280128"/>
            <a:ext cx="909765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used to be slaves of sin, but not any more.  Now slaves to righteousness.</a:t>
            </a:r>
          </a:p>
        </p:txBody>
      </p:sp>
      <p:sp>
        <p:nvSpPr>
          <p:cNvPr id="16" name="TextBox 15">
            <a:extLst>
              <a:ext uri="{FF2B5EF4-FFF2-40B4-BE49-F238E27FC236}">
                <a16:creationId xmlns:a16="http://schemas.microsoft.com/office/drawing/2014/main" id="{729AAAE6-F7A7-7142-BE60-A51FF7A5F1BF}"/>
              </a:ext>
            </a:extLst>
          </p:cNvPr>
          <p:cNvSpPr txBox="1"/>
          <p:nvPr/>
        </p:nvSpPr>
        <p:spPr>
          <a:xfrm>
            <a:off x="788357" y="4739089"/>
            <a:ext cx="7474070" cy="646331"/>
          </a:xfrm>
          <a:prstGeom prst="rect">
            <a:avLst/>
          </a:prstGeom>
          <a:noFill/>
          <a:ln>
            <a:solidFill>
              <a:schemeClr val="bg1"/>
            </a:solidFill>
          </a:ln>
        </p:spPr>
        <p:txBody>
          <a:bodyPr wrap="square" rtlCol="0">
            <a:spAutoFit/>
          </a:bodyPr>
          <a:lstStyle/>
          <a:p>
            <a:pPr algn="ctr"/>
            <a:r>
              <a:rPr lang="en-AU" dirty="0">
                <a:solidFill>
                  <a:schemeClr val="bg1"/>
                </a:solidFill>
              </a:rPr>
              <a:t>Confirms what is already true in us:</a:t>
            </a:r>
          </a:p>
          <a:p>
            <a:pPr algn="ctr"/>
            <a:r>
              <a:rPr lang="en-AU" dirty="0">
                <a:solidFill>
                  <a:schemeClr val="bg1"/>
                </a:solidFill>
              </a:rPr>
              <a:t>God has saved us and lives in us and is transforming us to be like Him.</a:t>
            </a:r>
          </a:p>
        </p:txBody>
      </p:sp>
    </p:spTree>
    <p:extLst>
      <p:ext uri="{BB962C8B-B14F-4D97-AF65-F5344CB8AC3E}">
        <p14:creationId xmlns:p14="http://schemas.microsoft.com/office/powerpoint/2010/main" val="3963235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40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i="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(ESV)</a:t>
            </a:r>
            <a:r>
              <a:rPr lang="en-AU" sz="26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US" sz="2600" b="1" baseline="30000" dirty="0">
                <a:solidFill>
                  <a:schemeClr val="bg1"/>
                </a:solidFill>
                <a:latin typeface="Times New Roman" panose="02020603050405020304" pitchFamily="18" charset="0"/>
                <a:ea typeface="Arial" panose="020B0604020202020204" pitchFamily="34" charset="0"/>
              </a:rPr>
              <a:t>6 </a:t>
            </a:r>
            <a:r>
              <a:rPr lang="en-US" sz="2600" dirty="0">
                <a:solidFill>
                  <a:schemeClr val="bg1"/>
                </a:solidFill>
                <a:latin typeface="Times New Roman" panose="02020603050405020304" pitchFamily="18" charset="0"/>
                <a:ea typeface="Arial" panose="020B0604020202020204" pitchFamily="34" charset="0"/>
              </a:rPr>
              <a:t>And I am sure of this, that he who began a good work in you will bring it to completion at the day of Jesus Christ.</a:t>
            </a:r>
            <a:r>
              <a:rPr lang="en-US" sz="2600" b="1" baseline="30000" dirty="0">
                <a:solidFill>
                  <a:schemeClr val="bg1"/>
                </a:solidFill>
                <a:latin typeface="Times New Roman" panose="02020603050405020304" pitchFamily="18" charset="0"/>
                <a:ea typeface="Arial" panose="020B0604020202020204" pitchFamily="34" charset="0"/>
              </a:rPr>
              <a:t> 7 </a:t>
            </a:r>
            <a:r>
              <a:rPr lang="en-US" sz="2600" dirty="0">
                <a:solidFill>
                  <a:schemeClr val="bg1"/>
                </a:solidFill>
                <a:latin typeface="Times New Roman" panose="02020603050405020304" pitchFamily="18" charset="0"/>
                <a:ea typeface="Arial" panose="020B0604020202020204" pitchFamily="34" charset="0"/>
              </a:rPr>
              <a:t>It is right for me to feel this way about you all, because I hold you in my heart, for you are all partakers with me of grace, both in my imprisonment and in the defense and confirmation of the gospel. </a:t>
            </a:r>
            <a:r>
              <a:rPr lang="en-US" sz="2600" b="1" baseline="30000" dirty="0">
                <a:solidFill>
                  <a:schemeClr val="bg1"/>
                </a:solidFill>
                <a:latin typeface="Times New Roman" panose="02020603050405020304" pitchFamily="18" charset="0"/>
                <a:ea typeface="Arial" panose="020B0604020202020204" pitchFamily="34" charset="0"/>
              </a:rPr>
              <a:t>8 </a:t>
            </a:r>
            <a:r>
              <a:rPr lang="en-US" sz="2600" dirty="0">
                <a:solidFill>
                  <a:schemeClr val="bg1"/>
                </a:solidFill>
                <a:latin typeface="Times New Roman" panose="02020603050405020304" pitchFamily="18" charset="0"/>
                <a:ea typeface="Arial" panose="020B0604020202020204" pitchFamily="34" charset="0"/>
              </a:rPr>
              <a:t>For God is my witness, how I yearn for you all with the affection of Christ Jesus. </a:t>
            </a:r>
            <a:r>
              <a:rPr lang="en-US" sz="2600" b="1" baseline="30000" dirty="0">
                <a:solidFill>
                  <a:schemeClr val="bg1"/>
                </a:solidFill>
                <a:latin typeface="Times New Roman" panose="02020603050405020304" pitchFamily="18" charset="0"/>
                <a:ea typeface="Arial" panose="020B0604020202020204" pitchFamily="34" charset="0"/>
              </a:rPr>
              <a:t>9 </a:t>
            </a:r>
            <a:r>
              <a:rPr lang="en-US" sz="2600" dirty="0">
                <a:solidFill>
                  <a:schemeClr val="bg1"/>
                </a:solidFill>
                <a:latin typeface="Times New Roman" panose="02020603050405020304" pitchFamily="18" charset="0"/>
                <a:ea typeface="Arial" panose="020B0604020202020204" pitchFamily="34" charset="0"/>
              </a:rPr>
              <a:t>And it is my prayer that your love may abound more and more, with knowledge and all discernment, </a:t>
            </a:r>
            <a:r>
              <a:rPr lang="en-US" sz="2600" b="1" baseline="30000" dirty="0">
                <a:solidFill>
                  <a:schemeClr val="bg1"/>
                </a:solidFill>
                <a:latin typeface="Times New Roman" panose="02020603050405020304" pitchFamily="18" charset="0"/>
                <a:ea typeface="Arial" panose="020B0604020202020204" pitchFamily="34" charset="0"/>
              </a:rPr>
              <a:t>10 </a:t>
            </a:r>
            <a:r>
              <a:rPr lang="en-US" sz="2600" dirty="0">
                <a:solidFill>
                  <a:schemeClr val="bg1"/>
                </a:solidFill>
                <a:latin typeface="Times New Roman" panose="02020603050405020304" pitchFamily="18" charset="0"/>
                <a:ea typeface="Arial" panose="020B0604020202020204" pitchFamily="34" charset="0"/>
              </a:rPr>
              <a:t>so that you may approve what is excellent, and so be pure and blameless for the day of Christ, </a:t>
            </a:r>
            <a:r>
              <a:rPr lang="en-US" sz="2600" b="1" baseline="30000" dirty="0">
                <a:solidFill>
                  <a:schemeClr val="bg1"/>
                </a:solidFill>
                <a:latin typeface="Times New Roman" panose="02020603050405020304" pitchFamily="18" charset="0"/>
                <a:ea typeface="Arial" panose="020B0604020202020204" pitchFamily="34" charset="0"/>
              </a:rPr>
              <a:t>11 </a:t>
            </a:r>
            <a:r>
              <a:rPr lang="en-US" sz="2600" dirty="0">
                <a:solidFill>
                  <a:schemeClr val="bg1"/>
                </a:solidFill>
                <a:latin typeface="Times New Roman" panose="02020603050405020304" pitchFamily="18" charset="0"/>
                <a:ea typeface="Arial" panose="020B0604020202020204" pitchFamily="34" charset="0"/>
              </a:rPr>
              <a:t>filled with the fruit of righteousness that comes through Jesus Christ, to the glory and praise of God.</a:t>
            </a:r>
            <a:r>
              <a:rPr lang="en-AU" sz="2600" dirty="0">
                <a:solidFill>
                  <a:schemeClr val="bg1"/>
                </a:solidFill>
              </a:rPr>
              <a:t> </a:t>
            </a:r>
            <a:r>
              <a:rPr lang="en-US" sz="2600" dirty="0">
                <a:solidFill>
                  <a:schemeClr val="bg1"/>
                </a:solidFill>
                <a:latin typeface="Times New Roman" panose="02020603050405020304" pitchFamily="18" charset="0"/>
                <a:ea typeface="Arial" panose="020B0604020202020204" pitchFamily="34" charset="0"/>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93651" y="0"/>
            <a:ext cx="6444206"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church at Philippi – Close to Paul’s Heart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21CE981B-BEEA-B44E-9615-43753C0D0F9A}"/>
              </a:ext>
            </a:extLst>
          </p:cNvPr>
          <p:cNvSpPr/>
          <p:nvPr/>
        </p:nvSpPr>
        <p:spPr>
          <a:xfrm>
            <a:off x="507126" y="461665"/>
            <a:ext cx="7949114" cy="706604"/>
          </a:xfrm>
          <a:prstGeom prst="rect">
            <a:avLst/>
          </a:prstGeom>
          <a:solidFill>
            <a:schemeClr val="bg1"/>
          </a:solidFill>
        </p:spPr>
        <p:txBody>
          <a:bodyPr wrap="square">
            <a:spAutoFit/>
          </a:bodyPr>
          <a:lstStyle/>
          <a:p>
            <a:pPr marL="4763" indent="-4763">
              <a:lnSpc>
                <a:spcPct val="115000"/>
              </a:lnSpc>
              <a:spcAft>
                <a:spcPts val="0"/>
              </a:spcAft>
            </a:pPr>
            <a:r>
              <a:rPr lang="en-US" dirty="0">
                <a:latin typeface="Comic Sans MS" panose="030F0902030302020204" pitchFamily="66" charset="0"/>
                <a:ea typeface="Arial" panose="020B0604020202020204" pitchFamily="34" charset="0"/>
                <a:cs typeface="Times New Roman" panose="02020603050405020304" pitchFamily="18" charset="0"/>
              </a:rPr>
              <a:t>I hold you in my heart, for you are all partakers with me of grace, both in my imprisonment and in the defense and confirmation of the gospel.</a:t>
            </a:r>
            <a:r>
              <a:rPr lang="en-AU" dirty="0"/>
              <a:t> </a:t>
            </a:r>
            <a:endParaRPr lang="en-AU" dirty="0">
              <a:latin typeface="Comic Sans MS" panose="030F0902030302020204" pitchFamily="66" charset="0"/>
              <a:ea typeface="Times New Roman" panose="02020603050405020304" pitchFamily="18" charset="0"/>
            </a:endParaRPr>
          </a:p>
        </p:txBody>
      </p:sp>
      <p:sp>
        <p:nvSpPr>
          <p:cNvPr id="24" name="TextBox 23">
            <a:extLst>
              <a:ext uri="{FF2B5EF4-FFF2-40B4-BE49-F238E27FC236}">
                <a16:creationId xmlns:a16="http://schemas.microsoft.com/office/drawing/2014/main" id="{1471C978-7072-B54D-BF2D-F9D629F12F2F}"/>
              </a:ext>
            </a:extLst>
          </p:cNvPr>
          <p:cNvSpPr txBox="1"/>
          <p:nvPr/>
        </p:nvSpPr>
        <p:spPr>
          <a:xfrm>
            <a:off x="10076" y="1170409"/>
            <a:ext cx="9114350"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We’re all in this journey of Grace Together – The church a Fellowship of Grace</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C772BCB3-D566-9E43-AF18-4FF484F71A49}"/>
              </a:ext>
            </a:extLst>
          </p:cNvPr>
          <p:cNvSpPr txBox="1"/>
          <p:nvPr/>
        </p:nvSpPr>
        <p:spPr>
          <a:xfrm>
            <a:off x="768717" y="1483224"/>
            <a:ext cx="835884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Support one another;  Love one another;  build one another up;  In ministry together</a:t>
            </a:r>
          </a:p>
        </p:txBody>
      </p:sp>
      <p:sp>
        <p:nvSpPr>
          <p:cNvPr id="26" name="TextBox 25">
            <a:extLst>
              <a:ext uri="{FF2B5EF4-FFF2-40B4-BE49-F238E27FC236}">
                <a16:creationId xmlns:a16="http://schemas.microsoft.com/office/drawing/2014/main" id="{562BCE29-4C53-044A-A2B4-ED63B20500E5}"/>
              </a:ext>
            </a:extLst>
          </p:cNvPr>
          <p:cNvSpPr txBox="1"/>
          <p:nvPr/>
        </p:nvSpPr>
        <p:spPr>
          <a:xfrm>
            <a:off x="395484" y="1815164"/>
            <a:ext cx="8732073" cy="923330"/>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Supporting the persecuted church (Christians who suffer/jailed for the sake of Christ)</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Share in the defence of the Gospel.  The Gospel is under attack (to twist/corrupt it)</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Confirmation of the Gospel.  To demonstrate that it is true.   </a:t>
            </a:r>
          </a:p>
        </p:txBody>
      </p:sp>
      <p:sp>
        <p:nvSpPr>
          <p:cNvPr id="27" name="TextBox 26">
            <a:extLst>
              <a:ext uri="{FF2B5EF4-FFF2-40B4-BE49-F238E27FC236}">
                <a16:creationId xmlns:a16="http://schemas.microsoft.com/office/drawing/2014/main" id="{2E0ACC3E-A609-6749-AE75-FE09238C4616}"/>
              </a:ext>
            </a:extLst>
          </p:cNvPr>
          <p:cNvSpPr txBox="1"/>
          <p:nvPr/>
        </p:nvSpPr>
        <p:spPr>
          <a:xfrm>
            <a:off x="4067892" y="2637646"/>
            <a:ext cx="5056534" cy="369332"/>
          </a:xfrm>
          <a:prstGeom prst="rect">
            <a:avLst/>
          </a:prstGeom>
          <a:noFill/>
          <a:ln>
            <a:noFill/>
          </a:ln>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Love;  fellowship;  purity;  righteousness;  holiness</a:t>
            </a:r>
          </a:p>
        </p:txBody>
      </p:sp>
    </p:spTree>
    <p:extLst>
      <p:ext uri="{BB962C8B-B14F-4D97-AF65-F5344CB8AC3E}">
        <p14:creationId xmlns:p14="http://schemas.microsoft.com/office/powerpoint/2010/main" val="3323117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59632" y="-6507"/>
            <a:ext cx="6444206"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Confirmation of the Gospel</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B61D1C8F-966F-F84D-ACEB-45EB1445114C}"/>
              </a:ext>
            </a:extLst>
          </p:cNvPr>
          <p:cNvSpPr txBox="1"/>
          <p:nvPr/>
        </p:nvSpPr>
        <p:spPr>
          <a:xfrm>
            <a:off x="768769" y="409654"/>
            <a:ext cx="7773734" cy="384721"/>
          </a:xfrm>
          <a:prstGeom prst="rect">
            <a:avLst/>
          </a:prstGeom>
          <a:noFill/>
          <a:ln>
            <a:solidFill>
              <a:schemeClr val="bg1"/>
            </a:solidFill>
          </a:ln>
        </p:spPr>
        <p:txBody>
          <a:bodyPr wrap="square" rtlCol="0">
            <a:spAutoFit/>
          </a:bodyPr>
          <a:lstStyle/>
          <a:p>
            <a:pPr algn="ctr"/>
            <a:r>
              <a:rPr lang="en-AU" sz="1900" dirty="0">
                <a:solidFill>
                  <a:schemeClr val="bg1"/>
                </a:solidFill>
                <a:latin typeface="Times New Roman" panose="02020603050405020304" pitchFamily="18" charset="0"/>
                <a:cs typeface="Times New Roman" panose="02020603050405020304" pitchFamily="18" charset="0"/>
              </a:rPr>
              <a:t>Confirmation of the Gospel, is to demonstrate that it is true and operational</a:t>
            </a:r>
          </a:p>
        </p:txBody>
      </p:sp>
      <p:sp>
        <p:nvSpPr>
          <p:cNvPr id="8" name="TextBox 7">
            <a:extLst>
              <a:ext uri="{FF2B5EF4-FFF2-40B4-BE49-F238E27FC236}">
                <a16:creationId xmlns:a16="http://schemas.microsoft.com/office/drawing/2014/main" id="{5B9D4D7A-01E0-6D47-81C6-A0C58BCA76DA}"/>
              </a:ext>
            </a:extLst>
          </p:cNvPr>
          <p:cNvSpPr txBox="1"/>
          <p:nvPr/>
        </p:nvSpPr>
        <p:spPr>
          <a:xfrm>
            <a:off x="0" y="2472484"/>
            <a:ext cx="676875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The affection that Christians have for one another</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6C9EA33-DA62-444F-8407-EE323B6B95B1}"/>
              </a:ext>
            </a:extLst>
          </p:cNvPr>
          <p:cNvSpPr txBox="1"/>
          <p:nvPr/>
        </p:nvSpPr>
        <p:spPr>
          <a:xfrm>
            <a:off x="0" y="830647"/>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can be confirmed through observation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(Love;  Fellowship;  Purity;  Righteousness;  Holiness)</a:t>
            </a:r>
          </a:p>
        </p:txBody>
      </p:sp>
      <p:sp>
        <p:nvSpPr>
          <p:cNvPr id="16" name="Rectangle 15">
            <a:extLst>
              <a:ext uri="{FF2B5EF4-FFF2-40B4-BE49-F238E27FC236}">
                <a16:creationId xmlns:a16="http://schemas.microsoft.com/office/drawing/2014/main" id="{B587B9C3-E6DD-D040-8EC7-6EF130A21545}"/>
              </a:ext>
            </a:extLst>
          </p:cNvPr>
          <p:cNvSpPr/>
          <p:nvPr/>
        </p:nvSpPr>
        <p:spPr>
          <a:xfrm>
            <a:off x="1115616" y="1621429"/>
            <a:ext cx="6480720" cy="706604"/>
          </a:xfrm>
          <a:prstGeom prst="rect">
            <a:avLst/>
          </a:prstGeom>
          <a:solidFill>
            <a:schemeClr val="bg1"/>
          </a:solidFill>
        </p:spPr>
        <p:txBody>
          <a:bodyPr wrap="square">
            <a:spAutoFit/>
          </a:bodyPr>
          <a:lstStyle/>
          <a:p>
            <a:pPr marL="4763" indent="-4763">
              <a:lnSpc>
                <a:spcPct val="115000"/>
              </a:lnSpc>
              <a:spcAft>
                <a:spcPts val="0"/>
              </a:spcAft>
            </a:pPr>
            <a:r>
              <a:rPr lang="en-AU" dirty="0">
                <a:latin typeface="Comic Sans MS" panose="030F0902030302020204" pitchFamily="66" charset="0"/>
                <a:ea typeface="Times New Roman" panose="02020603050405020304" pitchFamily="18" charset="0"/>
                <a:cs typeface="Times New Roman" panose="02020603050405020304" pitchFamily="18" charset="0"/>
              </a:rPr>
              <a:t>John 13: (ESV)</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35 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By this all people will know that you are my disciples, if you have love for one another.”</a:t>
            </a:r>
            <a:r>
              <a:rPr lang="en-AU" dirty="0"/>
              <a:t>  </a:t>
            </a:r>
            <a:endParaRPr lang="en-AU" dirty="0">
              <a:latin typeface="Comic Sans MS" panose="030F0902030302020204" pitchFamily="66" charset="0"/>
              <a:ea typeface="Times New Roman" panose="02020603050405020304" pitchFamily="18" charset="0"/>
            </a:endParaRPr>
          </a:p>
        </p:txBody>
      </p:sp>
      <p:sp>
        <p:nvSpPr>
          <p:cNvPr id="18" name="Rectangle 17">
            <a:extLst>
              <a:ext uri="{FF2B5EF4-FFF2-40B4-BE49-F238E27FC236}">
                <a16:creationId xmlns:a16="http://schemas.microsoft.com/office/drawing/2014/main" id="{F95E41E8-58B0-B64C-9EAB-AC6CC8114BAD}"/>
              </a:ext>
            </a:extLst>
          </p:cNvPr>
          <p:cNvSpPr/>
          <p:nvPr/>
        </p:nvSpPr>
        <p:spPr>
          <a:xfrm>
            <a:off x="71500" y="3295344"/>
            <a:ext cx="9001000" cy="388055"/>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dirty="0">
                <a:latin typeface="Comic Sans MS" panose="030F0902030302020204" pitchFamily="66" charset="0"/>
                <a:ea typeface="Times New Roman" panose="02020603050405020304" pitchFamily="18" charset="0"/>
                <a:cs typeface="Times New Roman" panose="02020603050405020304" pitchFamily="18" charset="0"/>
              </a:rPr>
              <a:t>For God is my witness, how I yearn for you all with the affection of Christ Jesus.</a:t>
            </a:r>
            <a:r>
              <a:rPr lang="en-AU" dirty="0"/>
              <a:t> </a:t>
            </a:r>
            <a:endParaRPr lang="en-AU"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04F0C881-31BF-4A4A-A834-E882ECAB28BD}"/>
              </a:ext>
            </a:extLst>
          </p:cNvPr>
          <p:cNvSpPr txBox="1"/>
          <p:nvPr/>
        </p:nvSpPr>
        <p:spPr>
          <a:xfrm>
            <a:off x="294572" y="2805525"/>
            <a:ext cx="730176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yearn for fellowship with other Christians</a:t>
            </a:r>
          </a:p>
        </p:txBody>
      </p:sp>
    </p:spTree>
    <p:extLst>
      <p:ext uri="{BB962C8B-B14F-4D97-AF65-F5344CB8AC3E}">
        <p14:creationId xmlns:p14="http://schemas.microsoft.com/office/powerpoint/2010/main" val="3297137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build="p"/>
      <p:bldP spid="16" grpId="0" animBg="1"/>
      <p:bldP spid="18" grpId="0" animBg="1"/>
      <p:bldP spid="2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259632" y="-6507"/>
            <a:ext cx="6444206"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Confirmation of the Gospel</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B61D1C8F-966F-F84D-ACEB-45EB1445114C}"/>
              </a:ext>
            </a:extLst>
          </p:cNvPr>
          <p:cNvSpPr txBox="1"/>
          <p:nvPr/>
        </p:nvSpPr>
        <p:spPr>
          <a:xfrm>
            <a:off x="768769" y="409654"/>
            <a:ext cx="7773734" cy="384721"/>
          </a:xfrm>
          <a:prstGeom prst="rect">
            <a:avLst/>
          </a:prstGeom>
          <a:noFill/>
          <a:ln>
            <a:solidFill>
              <a:schemeClr val="bg1"/>
            </a:solidFill>
          </a:ln>
        </p:spPr>
        <p:txBody>
          <a:bodyPr wrap="square" rtlCol="0">
            <a:spAutoFit/>
          </a:bodyPr>
          <a:lstStyle/>
          <a:p>
            <a:pPr algn="ctr"/>
            <a:r>
              <a:rPr lang="en-AU" sz="1900" dirty="0">
                <a:solidFill>
                  <a:schemeClr val="bg1"/>
                </a:solidFill>
                <a:latin typeface="Times New Roman" panose="02020603050405020304" pitchFamily="18" charset="0"/>
                <a:cs typeface="Times New Roman" panose="02020603050405020304" pitchFamily="18" charset="0"/>
              </a:rPr>
              <a:t>Confirmation of the Gospel, is to demonstrate that it is true and operational</a:t>
            </a:r>
          </a:p>
        </p:txBody>
      </p:sp>
      <p:sp>
        <p:nvSpPr>
          <p:cNvPr id="8" name="TextBox 7">
            <a:extLst>
              <a:ext uri="{FF2B5EF4-FFF2-40B4-BE49-F238E27FC236}">
                <a16:creationId xmlns:a16="http://schemas.microsoft.com/office/drawing/2014/main" id="{5B9D4D7A-01E0-6D47-81C6-A0C58BCA76DA}"/>
              </a:ext>
            </a:extLst>
          </p:cNvPr>
          <p:cNvSpPr txBox="1"/>
          <p:nvPr/>
        </p:nvSpPr>
        <p:spPr>
          <a:xfrm>
            <a:off x="0" y="1351803"/>
            <a:ext cx="676875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The affection that Christians have for one another</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6C9EA33-DA62-444F-8407-EE323B6B95B1}"/>
              </a:ext>
            </a:extLst>
          </p:cNvPr>
          <p:cNvSpPr txBox="1"/>
          <p:nvPr/>
        </p:nvSpPr>
        <p:spPr>
          <a:xfrm>
            <a:off x="0" y="772541"/>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can be confirmed through observation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(Love;  Fellowship;  Purity;  Righteousness;  Holiness)</a:t>
            </a:r>
          </a:p>
        </p:txBody>
      </p:sp>
      <p:sp>
        <p:nvSpPr>
          <p:cNvPr id="16" name="Rectangle 15">
            <a:extLst>
              <a:ext uri="{FF2B5EF4-FFF2-40B4-BE49-F238E27FC236}">
                <a16:creationId xmlns:a16="http://schemas.microsoft.com/office/drawing/2014/main" id="{B587B9C3-E6DD-D040-8EC7-6EF130A21545}"/>
              </a:ext>
            </a:extLst>
          </p:cNvPr>
          <p:cNvSpPr/>
          <p:nvPr/>
        </p:nvSpPr>
        <p:spPr>
          <a:xfrm>
            <a:off x="1547664" y="2402794"/>
            <a:ext cx="7560840" cy="1025152"/>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And it is my prayer that your love may abound more and more, </a:t>
            </a:r>
            <a:r>
              <a:rPr lang="en-AU" b="1" dirty="0">
                <a:latin typeface="Comic Sans MS" panose="030F0902030302020204" pitchFamily="66" charset="0"/>
                <a:ea typeface="Times New Roman" panose="02020603050405020304" pitchFamily="18" charset="0"/>
                <a:cs typeface="Times New Roman" panose="02020603050405020304" pitchFamily="18" charset="0"/>
              </a:rPr>
              <a:t>with</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u="sng" dirty="0">
                <a:latin typeface="Comic Sans MS" panose="030F0902030302020204" pitchFamily="66" charset="0"/>
                <a:ea typeface="Times New Roman" panose="02020603050405020304" pitchFamily="18" charset="0"/>
                <a:cs typeface="Times New Roman" panose="02020603050405020304" pitchFamily="18" charset="0"/>
              </a:rPr>
              <a:t>knowledge</a:t>
            </a:r>
            <a:r>
              <a:rPr lang="en-AU" dirty="0">
                <a:latin typeface="Comic Sans MS" panose="030F0902030302020204" pitchFamily="66" charset="0"/>
                <a:ea typeface="Times New Roman" panose="02020603050405020304" pitchFamily="18" charset="0"/>
                <a:cs typeface="Times New Roman" panose="02020603050405020304" pitchFamily="18" charset="0"/>
              </a:rPr>
              <a:t> and all </a:t>
            </a:r>
            <a:r>
              <a:rPr lang="en-AU" u="sng" dirty="0">
                <a:latin typeface="Comic Sans MS" panose="030F0902030302020204" pitchFamily="66" charset="0"/>
                <a:ea typeface="Times New Roman" panose="02020603050405020304" pitchFamily="18" charset="0"/>
                <a:cs typeface="Times New Roman" panose="02020603050405020304" pitchFamily="18" charset="0"/>
              </a:rPr>
              <a:t>discernment</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so that you may approve what is excellent, and so be pure and blameless for the day of Christ…..</a:t>
            </a:r>
            <a:r>
              <a:rPr lang="en-AU" dirty="0"/>
              <a:t> </a:t>
            </a:r>
            <a:endParaRPr lang="en-AU"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04F0C881-31BF-4A4A-A834-E882ECAB28BD}"/>
              </a:ext>
            </a:extLst>
          </p:cNvPr>
          <p:cNvSpPr txBox="1"/>
          <p:nvPr/>
        </p:nvSpPr>
        <p:spPr>
          <a:xfrm>
            <a:off x="294572" y="1684844"/>
            <a:ext cx="730176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yearn for fellowship with other Christians</a:t>
            </a:r>
          </a:p>
        </p:txBody>
      </p:sp>
      <p:sp>
        <p:nvSpPr>
          <p:cNvPr id="29" name="TextBox 28">
            <a:extLst>
              <a:ext uri="{FF2B5EF4-FFF2-40B4-BE49-F238E27FC236}">
                <a16:creationId xmlns:a16="http://schemas.microsoft.com/office/drawing/2014/main" id="{E30AA488-6E41-FB43-973D-5F2A885B8D81}"/>
              </a:ext>
            </a:extLst>
          </p:cNvPr>
          <p:cNvSpPr txBox="1"/>
          <p:nvPr/>
        </p:nvSpPr>
        <p:spPr>
          <a:xfrm>
            <a:off x="0" y="2032232"/>
            <a:ext cx="676875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A Love Based on Truth  (Knowledge and Discernment)</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515B9E54-99E4-4647-9E27-6E8012B0C72E}"/>
              </a:ext>
            </a:extLst>
          </p:cNvPr>
          <p:cNvSpPr txBox="1"/>
          <p:nvPr/>
        </p:nvSpPr>
        <p:spPr>
          <a:xfrm>
            <a:off x="46346" y="3439189"/>
            <a:ext cx="9097653" cy="1477328"/>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‘Distorted love’ </a:t>
            </a:r>
            <a:r>
              <a:rPr lang="en-AU" b="1" dirty="0">
                <a:solidFill>
                  <a:schemeClr val="bg1"/>
                </a:solidFill>
                <a:latin typeface="Times New Roman" panose="02020603050405020304" pitchFamily="18" charset="0"/>
                <a:cs typeface="Times New Roman" panose="02020603050405020304" pitchFamily="18" charset="0"/>
              </a:rPr>
              <a:t>isn’t</a:t>
            </a:r>
            <a:r>
              <a:rPr lang="en-AU" dirty="0">
                <a:solidFill>
                  <a:schemeClr val="bg1"/>
                </a:solidFill>
                <a:latin typeface="Times New Roman" panose="02020603050405020304" pitchFamily="18" charset="0"/>
                <a:cs typeface="Times New Roman" panose="02020603050405020304" pitchFamily="18" charset="0"/>
              </a:rPr>
              <a:t> a confirmation of the Gospel.  Godly Love is based on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my definition of ‘love’ necessitates a rejection of God’s truth   =   Distorted/Satanic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a distorted love affirms sin and discourages repentance, it leads to spiritual death...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Knowledge and Discernment go hand-in-hand.  And they build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Knowledge of a shared experience of </a:t>
            </a:r>
            <a:r>
              <a:rPr lang="en-AU" u="sng" dirty="0">
                <a:solidFill>
                  <a:schemeClr val="bg1"/>
                </a:solidFill>
                <a:latin typeface="Times New Roman" panose="02020603050405020304" pitchFamily="18" charset="0"/>
                <a:cs typeface="Times New Roman" panose="02020603050405020304" pitchFamily="18" charset="0"/>
              </a:rPr>
              <a:t>Grace</a:t>
            </a:r>
            <a:r>
              <a:rPr lang="en-AU" dirty="0">
                <a:solidFill>
                  <a:schemeClr val="bg1"/>
                </a:solidFill>
                <a:latin typeface="Times New Roman" panose="02020603050405020304" pitchFamily="18" charset="0"/>
                <a:cs typeface="Times New Roman" panose="02020603050405020304" pitchFamily="18" charset="0"/>
              </a:rPr>
              <a:t> is the starting point</a:t>
            </a:r>
          </a:p>
        </p:txBody>
      </p:sp>
      <p:sp>
        <p:nvSpPr>
          <p:cNvPr id="12" name="Rectangle 11">
            <a:extLst>
              <a:ext uri="{FF2B5EF4-FFF2-40B4-BE49-F238E27FC236}">
                <a16:creationId xmlns:a16="http://schemas.microsoft.com/office/drawing/2014/main" id="{B5748A1D-B824-7842-89BF-AD43DA1B9502}"/>
              </a:ext>
            </a:extLst>
          </p:cNvPr>
          <p:cNvSpPr/>
          <p:nvPr/>
        </p:nvSpPr>
        <p:spPr>
          <a:xfrm>
            <a:off x="2038783" y="5008396"/>
            <a:ext cx="7086094" cy="706604"/>
          </a:xfrm>
          <a:prstGeom prst="rect">
            <a:avLst/>
          </a:prstGeom>
          <a:solidFill>
            <a:schemeClr val="bg1"/>
          </a:solidFill>
        </p:spPr>
        <p:txBody>
          <a:bodyPr wrap="square">
            <a:spAutoFit/>
          </a:bodyPr>
          <a:lstStyle/>
          <a:p>
            <a:pPr marL="4763" indent="-4763">
              <a:lnSpc>
                <a:spcPct val="115000"/>
              </a:lnSpc>
              <a:spcAft>
                <a:spcPts val="0"/>
              </a:spcAft>
            </a:pPr>
            <a:r>
              <a:rPr lang="en-AU" dirty="0">
                <a:latin typeface="Times New Roman" panose="02020603050405020304" pitchFamily="18" charset="0"/>
                <a:ea typeface="Batang" panose="02030600000101010101" pitchFamily="18" charset="-127"/>
              </a:rPr>
              <a:t>…</a:t>
            </a:r>
            <a:r>
              <a:rPr lang="en-AU" dirty="0">
                <a:latin typeface="Comic Sans MS" panose="030F0902030302020204" pitchFamily="66" charset="0"/>
                <a:ea typeface="Times New Roman" panose="02020603050405020304" pitchFamily="18" charset="0"/>
                <a:cs typeface="Times New Roman" panose="02020603050405020304" pitchFamily="18" charset="0"/>
              </a:rPr>
              <a:t>you are all partakers with me of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grace</a:t>
            </a:r>
            <a:r>
              <a:rPr lang="en-AU" dirty="0">
                <a:latin typeface="Comic Sans MS" panose="030F0902030302020204" pitchFamily="66" charset="0"/>
                <a:ea typeface="Times New Roman" panose="02020603050405020304" pitchFamily="18" charset="0"/>
                <a:cs typeface="Times New Roman" panose="02020603050405020304" pitchFamily="18" charset="0"/>
              </a:rPr>
              <a:t>, both in my imprisonment and in the defence and confirmation of the gospel.</a:t>
            </a:r>
            <a:r>
              <a:rPr lang="en-AU" dirty="0"/>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183914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0" grpId="0" build="p"/>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22165"/>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Confirmation of the Gospel </a:t>
            </a:r>
            <a:r>
              <a:rPr lang="en-AU" sz="2000" dirty="0">
                <a:solidFill>
                  <a:schemeClr val="bg1"/>
                </a:solidFill>
                <a:latin typeface="Times New Roman" panose="02020603050405020304" pitchFamily="18" charset="0"/>
                <a:cs typeface="Times New Roman" panose="02020603050405020304" pitchFamily="18" charset="0"/>
              </a:rPr>
              <a:t>–  to demonstrate that it is true and operational</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B9D4D7A-01E0-6D47-81C6-A0C58BCA76DA}"/>
              </a:ext>
            </a:extLst>
          </p:cNvPr>
          <p:cNvSpPr txBox="1"/>
          <p:nvPr/>
        </p:nvSpPr>
        <p:spPr>
          <a:xfrm>
            <a:off x="-22059" y="595475"/>
            <a:ext cx="676875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The affection that Christians have for one another</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6C9EA33-DA62-444F-8407-EE323B6B95B1}"/>
              </a:ext>
            </a:extLst>
          </p:cNvPr>
          <p:cNvSpPr txBox="1"/>
          <p:nvPr/>
        </p:nvSpPr>
        <p:spPr>
          <a:xfrm>
            <a:off x="0" y="333865"/>
            <a:ext cx="910850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Confirmed through observation  (Love;  Fellowship;  Purity;  Righteousness;  Holiness)</a:t>
            </a:r>
          </a:p>
        </p:txBody>
      </p:sp>
      <p:sp>
        <p:nvSpPr>
          <p:cNvPr id="16" name="Rectangle 15">
            <a:extLst>
              <a:ext uri="{FF2B5EF4-FFF2-40B4-BE49-F238E27FC236}">
                <a16:creationId xmlns:a16="http://schemas.microsoft.com/office/drawing/2014/main" id="{B587B9C3-E6DD-D040-8EC7-6EF130A21545}"/>
              </a:ext>
            </a:extLst>
          </p:cNvPr>
          <p:cNvSpPr/>
          <p:nvPr/>
        </p:nvSpPr>
        <p:spPr>
          <a:xfrm>
            <a:off x="-5901" y="4683471"/>
            <a:ext cx="9055497" cy="1025152"/>
          </a:xfrm>
          <a:prstGeom prst="rect">
            <a:avLst/>
          </a:prstGeom>
          <a:solidFill>
            <a:schemeClr val="bg1"/>
          </a:solidFill>
        </p:spPr>
        <p:txBody>
          <a:bodyPr wrap="square">
            <a:spAutoFit/>
          </a:bodyPr>
          <a:lstStyle/>
          <a:p>
            <a:pPr marL="4763" indent="-4763">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dirty="0">
                <a:latin typeface="Comic Sans MS" panose="030F0902030302020204" pitchFamily="66" charset="0"/>
                <a:ea typeface="Times New Roman" panose="02020603050405020304" pitchFamily="18" charset="0"/>
                <a:cs typeface="Times New Roman" panose="02020603050405020304" pitchFamily="18" charset="0"/>
              </a:rPr>
              <a:t>And it is my prayer that your love may abound more and more, </a:t>
            </a:r>
            <a:r>
              <a:rPr lang="en-AU" b="1" dirty="0">
                <a:latin typeface="Comic Sans MS" panose="030F0902030302020204" pitchFamily="66" charset="0"/>
                <a:ea typeface="Times New Roman" panose="02020603050405020304" pitchFamily="18" charset="0"/>
                <a:cs typeface="Times New Roman" panose="02020603050405020304" pitchFamily="18" charset="0"/>
              </a:rPr>
              <a:t>with</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u="sng" dirty="0">
                <a:latin typeface="Comic Sans MS" panose="030F0902030302020204" pitchFamily="66" charset="0"/>
                <a:ea typeface="Times New Roman" panose="02020603050405020304" pitchFamily="18" charset="0"/>
                <a:cs typeface="Times New Roman" panose="02020603050405020304" pitchFamily="18" charset="0"/>
              </a:rPr>
              <a:t>knowledge</a:t>
            </a:r>
            <a:r>
              <a:rPr lang="en-AU" dirty="0">
                <a:latin typeface="Comic Sans MS" panose="030F0902030302020204" pitchFamily="66" charset="0"/>
                <a:ea typeface="Times New Roman" panose="02020603050405020304" pitchFamily="18" charset="0"/>
                <a:cs typeface="Times New Roman" panose="02020603050405020304" pitchFamily="18" charset="0"/>
              </a:rPr>
              <a:t> and all </a:t>
            </a:r>
            <a:r>
              <a:rPr lang="en-AU" u="sng" dirty="0">
                <a:latin typeface="Comic Sans MS" panose="030F0902030302020204" pitchFamily="66" charset="0"/>
                <a:ea typeface="Times New Roman" panose="02020603050405020304" pitchFamily="18" charset="0"/>
                <a:cs typeface="Times New Roman" panose="02020603050405020304" pitchFamily="18" charset="0"/>
              </a:rPr>
              <a:t>discernment</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latin typeface="Comic Sans MS" panose="030F0902030302020204" pitchFamily="66" charset="0"/>
                <a:ea typeface="Times New Roman" panose="02020603050405020304" pitchFamily="18" charset="0"/>
                <a:cs typeface="Times New Roman" panose="02020603050405020304" pitchFamily="18" charset="0"/>
              </a:rPr>
              <a:t>so that you may approve what is excellent, and so be pure and blameless for the day of Christ…..</a:t>
            </a:r>
            <a:r>
              <a:rPr lang="en-AU" dirty="0"/>
              <a:t> </a:t>
            </a:r>
            <a:endParaRPr lang="en-AU" dirty="0">
              <a:latin typeface="Comic Sans MS" panose="030F0902030302020204" pitchFamily="66" charset="0"/>
              <a:ea typeface="Times New Roman" panose="02020603050405020304" pitchFamily="18" charset="0"/>
            </a:endParaRPr>
          </a:p>
        </p:txBody>
      </p:sp>
      <p:sp>
        <p:nvSpPr>
          <p:cNvPr id="28" name="TextBox 27">
            <a:extLst>
              <a:ext uri="{FF2B5EF4-FFF2-40B4-BE49-F238E27FC236}">
                <a16:creationId xmlns:a16="http://schemas.microsoft.com/office/drawing/2014/main" id="{04F0C881-31BF-4A4A-A834-E882ECAB28BD}"/>
              </a:ext>
            </a:extLst>
          </p:cNvPr>
          <p:cNvSpPr txBox="1"/>
          <p:nvPr/>
        </p:nvSpPr>
        <p:spPr>
          <a:xfrm>
            <a:off x="273675" y="835090"/>
            <a:ext cx="730176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yearn for fellowship with other Christians</a:t>
            </a:r>
          </a:p>
        </p:txBody>
      </p:sp>
      <p:sp>
        <p:nvSpPr>
          <p:cNvPr id="29" name="TextBox 28">
            <a:extLst>
              <a:ext uri="{FF2B5EF4-FFF2-40B4-BE49-F238E27FC236}">
                <a16:creationId xmlns:a16="http://schemas.microsoft.com/office/drawing/2014/main" id="{E30AA488-6E41-FB43-973D-5F2A885B8D81}"/>
              </a:ext>
            </a:extLst>
          </p:cNvPr>
          <p:cNvSpPr txBox="1"/>
          <p:nvPr/>
        </p:nvSpPr>
        <p:spPr>
          <a:xfrm>
            <a:off x="-1" y="1182478"/>
            <a:ext cx="674785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A Love Based on Truth  (Knowledge and Discernment)</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515B9E54-99E4-4647-9E27-6E8012B0C72E}"/>
              </a:ext>
            </a:extLst>
          </p:cNvPr>
          <p:cNvSpPr txBox="1"/>
          <p:nvPr/>
        </p:nvSpPr>
        <p:spPr>
          <a:xfrm>
            <a:off x="-5901" y="1473001"/>
            <a:ext cx="9097653"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my definition of ‘love’ necessitates a rejection of God’s truth   =   Distorted/Satanic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a distorted love affirms sin and discourages repentance, it leads to spiritual death...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Knowledge and Discernment go hand-in-hand.  And they build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Knowledge of a shared experience of </a:t>
            </a:r>
            <a:r>
              <a:rPr lang="en-AU" u="sng" dirty="0">
                <a:solidFill>
                  <a:schemeClr val="bg1"/>
                </a:solidFill>
                <a:latin typeface="Times New Roman" panose="02020603050405020304" pitchFamily="18" charset="0"/>
                <a:cs typeface="Times New Roman" panose="02020603050405020304" pitchFamily="18" charset="0"/>
              </a:rPr>
              <a:t>Grace</a:t>
            </a:r>
            <a:r>
              <a:rPr lang="en-AU" dirty="0">
                <a:solidFill>
                  <a:schemeClr val="bg1"/>
                </a:solidFill>
                <a:latin typeface="Times New Roman" panose="02020603050405020304" pitchFamily="18" charset="0"/>
                <a:cs typeface="Times New Roman" panose="02020603050405020304" pitchFamily="18" charset="0"/>
              </a:rPr>
              <a:t> is the starting point</a:t>
            </a:r>
          </a:p>
        </p:txBody>
      </p:sp>
      <p:sp>
        <p:nvSpPr>
          <p:cNvPr id="3" name="TextBox 2">
            <a:extLst>
              <a:ext uri="{FF2B5EF4-FFF2-40B4-BE49-F238E27FC236}">
                <a16:creationId xmlns:a16="http://schemas.microsoft.com/office/drawing/2014/main" id="{6E114EDA-DA2A-7640-8829-CA7D928B2EC7}"/>
              </a:ext>
            </a:extLst>
          </p:cNvPr>
          <p:cNvSpPr txBox="1"/>
          <p:nvPr/>
        </p:nvSpPr>
        <p:spPr>
          <a:xfrm>
            <a:off x="2123728" y="2622842"/>
            <a:ext cx="6946367" cy="369332"/>
          </a:xfrm>
          <a:prstGeom prst="rect">
            <a:avLst/>
          </a:prstGeom>
          <a:noFill/>
          <a:ln>
            <a:solidFill>
              <a:srgbClr val="FFFF00"/>
            </a:solidFill>
          </a:ln>
        </p:spPr>
        <p:txBody>
          <a:bodyPr wrap="square" rtlCol="0">
            <a:spAutoFit/>
          </a:bodyPr>
          <a:lstStyle/>
          <a:p>
            <a:pPr algn="ctr"/>
            <a:r>
              <a:rPr lang="en-AU" dirty="0">
                <a:solidFill>
                  <a:srgbClr val="FFFF00"/>
                </a:solidFill>
              </a:rPr>
              <a:t>God knows Best – We cannot improve God’s love with an update</a:t>
            </a:r>
          </a:p>
        </p:txBody>
      </p:sp>
      <p:sp>
        <p:nvSpPr>
          <p:cNvPr id="13" name="TextBox 12">
            <a:extLst>
              <a:ext uri="{FF2B5EF4-FFF2-40B4-BE49-F238E27FC236}">
                <a16:creationId xmlns:a16="http://schemas.microsoft.com/office/drawing/2014/main" id="{4FD302CF-06FE-794E-BFAF-E234C26244CF}"/>
              </a:ext>
            </a:extLst>
          </p:cNvPr>
          <p:cNvSpPr txBox="1"/>
          <p:nvPr/>
        </p:nvSpPr>
        <p:spPr>
          <a:xfrm>
            <a:off x="467544" y="2983010"/>
            <a:ext cx="8582052" cy="646331"/>
          </a:xfrm>
          <a:prstGeom prst="rect">
            <a:avLst/>
          </a:prstGeom>
          <a:noFill/>
          <a:ln>
            <a:noFill/>
          </a:ln>
        </p:spPr>
        <p:txBody>
          <a:bodyPr wrap="square" rtlCol="0">
            <a:spAutoFit/>
          </a:bodyPr>
          <a:lstStyle/>
          <a:p>
            <a:r>
              <a:rPr lang="en-AU" i="1" dirty="0">
                <a:solidFill>
                  <a:schemeClr val="bg1"/>
                </a:solidFill>
                <a:latin typeface="Times New Roman" panose="02020603050405020304" pitchFamily="18" charset="0"/>
                <a:cs typeface="Times New Roman" panose="02020603050405020304" pitchFamily="18" charset="0"/>
              </a:rPr>
              <a:t>Knowledge:      Know God through relationship &amp; studying His Word.</a:t>
            </a:r>
          </a:p>
          <a:p>
            <a:r>
              <a:rPr lang="en-AU" i="1" dirty="0">
                <a:solidFill>
                  <a:schemeClr val="bg1"/>
                </a:solidFill>
                <a:latin typeface="Times New Roman" panose="02020603050405020304" pitchFamily="18" charset="0"/>
                <a:cs typeface="Times New Roman" panose="02020603050405020304" pitchFamily="18" charset="0"/>
              </a:rPr>
              <a:t>Discernment:    A spiritual Gift to do with wisdom.  Can be sharpened with knowledge</a:t>
            </a:r>
          </a:p>
        </p:txBody>
      </p:sp>
      <p:sp>
        <p:nvSpPr>
          <p:cNvPr id="14" name="TextBox 13">
            <a:extLst>
              <a:ext uri="{FF2B5EF4-FFF2-40B4-BE49-F238E27FC236}">
                <a16:creationId xmlns:a16="http://schemas.microsoft.com/office/drawing/2014/main" id="{076B6815-052E-7B4C-9B53-FEA22CDD5DDB}"/>
              </a:ext>
            </a:extLst>
          </p:cNvPr>
          <p:cNvSpPr txBox="1"/>
          <p:nvPr/>
        </p:nvSpPr>
        <p:spPr>
          <a:xfrm>
            <a:off x="3650" y="3523058"/>
            <a:ext cx="914035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Devouring Teaching is good...  But not if it’s false.  Discernment helps determine the good.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all have the same Spiritual Gift.  We need to take notice of those with gift of discernment</a:t>
            </a:r>
          </a:p>
        </p:txBody>
      </p:sp>
    </p:spTree>
    <p:extLst>
      <p:ext uri="{BB962C8B-B14F-4D97-AF65-F5344CB8AC3E}">
        <p14:creationId xmlns:p14="http://schemas.microsoft.com/office/powerpoint/2010/main" val="3121295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1CE981B-BEEA-B44E-9615-43753C0D0F9A}"/>
              </a:ext>
            </a:extLst>
          </p:cNvPr>
          <p:cNvSpPr/>
          <p:nvPr/>
        </p:nvSpPr>
        <p:spPr>
          <a:xfrm>
            <a:off x="507126" y="461665"/>
            <a:ext cx="7949114" cy="923330"/>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Times New Roman" panose="02020603050405020304" pitchFamily="18" charset="0"/>
              </a:rPr>
              <a:t>2 Timothy 3:</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All Scripture is breathed out by God and profitable for teaching, for reproof, for correction, and for training in righteousness,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that the man of God may be complete, equipped for every good work.</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86931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22165"/>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Confirmation of the Gospel </a:t>
            </a:r>
            <a:r>
              <a:rPr lang="en-AU" sz="2000" dirty="0">
                <a:solidFill>
                  <a:schemeClr val="bg1"/>
                </a:solidFill>
                <a:latin typeface="Times New Roman" panose="02020603050405020304" pitchFamily="18" charset="0"/>
                <a:cs typeface="Times New Roman" panose="02020603050405020304" pitchFamily="18" charset="0"/>
              </a:rPr>
              <a:t>–  to demonstrate that it is true and operational</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B9D4D7A-01E0-6D47-81C6-A0C58BCA76DA}"/>
              </a:ext>
            </a:extLst>
          </p:cNvPr>
          <p:cNvSpPr txBox="1"/>
          <p:nvPr/>
        </p:nvSpPr>
        <p:spPr>
          <a:xfrm>
            <a:off x="-22059" y="595475"/>
            <a:ext cx="6768752"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1.  The affection that Christians have for one another</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6C9EA33-DA62-444F-8407-EE323B6B95B1}"/>
              </a:ext>
            </a:extLst>
          </p:cNvPr>
          <p:cNvSpPr txBox="1"/>
          <p:nvPr/>
        </p:nvSpPr>
        <p:spPr>
          <a:xfrm>
            <a:off x="0" y="333865"/>
            <a:ext cx="910850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Confirmed through observation  (Love;  Fellowship;  Purity;  Righteousness;  Holiness)</a:t>
            </a:r>
          </a:p>
        </p:txBody>
      </p:sp>
      <p:sp>
        <p:nvSpPr>
          <p:cNvPr id="28" name="TextBox 27">
            <a:extLst>
              <a:ext uri="{FF2B5EF4-FFF2-40B4-BE49-F238E27FC236}">
                <a16:creationId xmlns:a16="http://schemas.microsoft.com/office/drawing/2014/main" id="{04F0C881-31BF-4A4A-A834-E882ECAB28BD}"/>
              </a:ext>
            </a:extLst>
          </p:cNvPr>
          <p:cNvSpPr txBox="1"/>
          <p:nvPr/>
        </p:nvSpPr>
        <p:spPr>
          <a:xfrm>
            <a:off x="273675" y="835090"/>
            <a:ext cx="7301764"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Christians yearn for fellowship with other Christians</a:t>
            </a:r>
          </a:p>
        </p:txBody>
      </p:sp>
      <p:sp>
        <p:nvSpPr>
          <p:cNvPr id="29" name="TextBox 28">
            <a:extLst>
              <a:ext uri="{FF2B5EF4-FFF2-40B4-BE49-F238E27FC236}">
                <a16:creationId xmlns:a16="http://schemas.microsoft.com/office/drawing/2014/main" id="{E30AA488-6E41-FB43-973D-5F2A885B8D81}"/>
              </a:ext>
            </a:extLst>
          </p:cNvPr>
          <p:cNvSpPr txBox="1"/>
          <p:nvPr/>
        </p:nvSpPr>
        <p:spPr>
          <a:xfrm>
            <a:off x="0" y="1079819"/>
            <a:ext cx="674785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2.  A Love Based on Truth  (Knowledge and Discernment)</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515B9E54-99E4-4647-9E27-6E8012B0C72E}"/>
              </a:ext>
            </a:extLst>
          </p:cNvPr>
          <p:cNvSpPr txBox="1"/>
          <p:nvPr/>
        </p:nvSpPr>
        <p:spPr>
          <a:xfrm>
            <a:off x="-5900" y="1370342"/>
            <a:ext cx="9097653"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my definition of ‘love’ necessitates a rejection of God’s truth   =   Distorted/Satanic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a distorted love affirms sin and discourages repentance, it leads to spiritual death...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Godly Knowledge and Discernment go hand-in-hand.  And they build Love.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Knowledge of a shared experience of </a:t>
            </a:r>
            <a:r>
              <a:rPr lang="en-AU" u="sng" dirty="0">
                <a:solidFill>
                  <a:schemeClr val="bg1"/>
                </a:solidFill>
                <a:latin typeface="Times New Roman" panose="02020603050405020304" pitchFamily="18" charset="0"/>
                <a:cs typeface="Times New Roman" panose="02020603050405020304" pitchFamily="18" charset="0"/>
              </a:rPr>
              <a:t>Grace</a:t>
            </a:r>
            <a:r>
              <a:rPr lang="en-AU" dirty="0">
                <a:solidFill>
                  <a:schemeClr val="bg1"/>
                </a:solidFill>
                <a:latin typeface="Times New Roman" panose="02020603050405020304" pitchFamily="18" charset="0"/>
                <a:cs typeface="Times New Roman" panose="02020603050405020304" pitchFamily="18" charset="0"/>
              </a:rPr>
              <a:t> is the starting point</a:t>
            </a:r>
          </a:p>
        </p:txBody>
      </p:sp>
      <p:sp>
        <p:nvSpPr>
          <p:cNvPr id="3" name="TextBox 2">
            <a:extLst>
              <a:ext uri="{FF2B5EF4-FFF2-40B4-BE49-F238E27FC236}">
                <a16:creationId xmlns:a16="http://schemas.microsoft.com/office/drawing/2014/main" id="{6E114EDA-DA2A-7640-8829-CA7D928B2EC7}"/>
              </a:ext>
            </a:extLst>
          </p:cNvPr>
          <p:cNvSpPr txBox="1"/>
          <p:nvPr/>
        </p:nvSpPr>
        <p:spPr>
          <a:xfrm>
            <a:off x="2123729" y="2520183"/>
            <a:ext cx="6946367" cy="369332"/>
          </a:xfrm>
          <a:prstGeom prst="rect">
            <a:avLst/>
          </a:prstGeom>
          <a:noFill/>
          <a:ln>
            <a:solidFill>
              <a:srgbClr val="FFFF00"/>
            </a:solidFill>
          </a:ln>
        </p:spPr>
        <p:txBody>
          <a:bodyPr wrap="square" rtlCol="0">
            <a:spAutoFit/>
          </a:bodyPr>
          <a:lstStyle/>
          <a:p>
            <a:pPr algn="ctr"/>
            <a:r>
              <a:rPr lang="en-AU" dirty="0">
                <a:solidFill>
                  <a:srgbClr val="FFFF00"/>
                </a:solidFill>
              </a:rPr>
              <a:t>God knows Best – We cannot improve God’s love with an update</a:t>
            </a:r>
          </a:p>
        </p:txBody>
      </p:sp>
      <p:sp>
        <p:nvSpPr>
          <p:cNvPr id="13" name="TextBox 12">
            <a:extLst>
              <a:ext uri="{FF2B5EF4-FFF2-40B4-BE49-F238E27FC236}">
                <a16:creationId xmlns:a16="http://schemas.microsoft.com/office/drawing/2014/main" id="{4FD302CF-06FE-794E-BFAF-E234C26244CF}"/>
              </a:ext>
            </a:extLst>
          </p:cNvPr>
          <p:cNvSpPr txBox="1"/>
          <p:nvPr/>
        </p:nvSpPr>
        <p:spPr>
          <a:xfrm>
            <a:off x="467545" y="2880351"/>
            <a:ext cx="8582052" cy="646331"/>
          </a:xfrm>
          <a:prstGeom prst="rect">
            <a:avLst/>
          </a:prstGeom>
          <a:noFill/>
          <a:ln>
            <a:noFill/>
          </a:ln>
        </p:spPr>
        <p:txBody>
          <a:bodyPr wrap="square" rtlCol="0">
            <a:spAutoFit/>
          </a:bodyPr>
          <a:lstStyle/>
          <a:p>
            <a:r>
              <a:rPr lang="en-AU" i="1" dirty="0">
                <a:solidFill>
                  <a:schemeClr val="bg1"/>
                </a:solidFill>
                <a:latin typeface="Times New Roman" panose="02020603050405020304" pitchFamily="18" charset="0"/>
                <a:cs typeface="Times New Roman" panose="02020603050405020304" pitchFamily="18" charset="0"/>
              </a:rPr>
              <a:t>Knowledge:      Know God through relationship &amp; studying His Word.</a:t>
            </a:r>
          </a:p>
          <a:p>
            <a:r>
              <a:rPr lang="en-AU" i="1" dirty="0">
                <a:solidFill>
                  <a:schemeClr val="bg1"/>
                </a:solidFill>
                <a:latin typeface="Times New Roman" panose="02020603050405020304" pitchFamily="18" charset="0"/>
                <a:cs typeface="Times New Roman" panose="02020603050405020304" pitchFamily="18" charset="0"/>
              </a:rPr>
              <a:t>Discernment:    A spiritual Gift to do with wisdom.  Can be sharpened with knowledge</a:t>
            </a:r>
          </a:p>
        </p:txBody>
      </p:sp>
      <p:sp>
        <p:nvSpPr>
          <p:cNvPr id="14" name="TextBox 13">
            <a:extLst>
              <a:ext uri="{FF2B5EF4-FFF2-40B4-BE49-F238E27FC236}">
                <a16:creationId xmlns:a16="http://schemas.microsoft.com/office/drawing/2014/main" id="{076B6815-052E-7B4C-9B53-FEA22CDD5DDB}"/>
              </a:ext>
            </a:extLst>
          </p:cNvPr>
          <p:cNvSpPr txBox="1"/>
          <p:nvPr/>
        </p:nvSpPr>
        <p:spPr>
          <a:xfrm>
            <a:off x="3651" y="3420399"/>
            <a:ext cx="914035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Devouring Teaching is good...  But not if it’s false.  Discernment helps determine the good.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all have the same Spiritual Gift.  We need to take notice of those with gift of discernment</a:t>
            </a:r>
          </a:p>
        </p:txBody>
      </p:sp>
      <p:sp>
        <p:nvSpPr>
          <p:cNvPr id="12" name="TextBox 11">
            <a:extLst>
              <a:ext uri="{FF2B5EF4-FFF2-40B4-BE49-F238E27FC236}">
                <a16:creationId xmlns:a16="http://schemas.microsoft.com/office/drawing/2014/main" id="{CDEB34ED-CCEE-D841-ABD2-6F91469C12E1}"/>
              </a:ext>
            </a:extLst>
          </p:cNvPr>
          <p:cNvSpPr txBox="1"/>
          <p:nvPr/>
        </p:nvSpPr>
        <p:spPr>
          <a:xfrm>
            <a:off x="6136" y="3982579"/>
            <a:ext cx="6747855"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3.  The Fruit of Righteousness in the church</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C5E40C62-CCCB-7448-9988-069ED126D59B}"/>
              </a:ext>
            </a:extLst>
          </p:cNvPr>
          <p:cNvSpPr txBox="1"/>
          <p:nvPr/>
        </p:nvSpPr>
        <p:spPr>
          <a:xfrm>
            <a:off x="-23434" y="4280128"/>
            <a:ext cx="909765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used to be slaves of sin, but not any more.  Now slaves to righteousness.</a:t>
            </a:r>
          </a:p>
        </p:txBody>
      </p:sp>
    </p:spTree>
    <p:extLst>
      <p:ext uri="{BB962C8B-B14F-4D97-AF65-F5344CB8AC3E}">
        <p14:creationId xmlns:p14="http://schemas.microsoft.com/office/powerpoint/2010/main" val="319188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1CE981B-BEEA-B44E-9615-43753C0D0F9A}"/>
              </a:ext>
            </a:extLst>
          </p:cNvPr>
          <p:cNvSpPr/>
          <p:nvPr/>
        </p:nvSpPr>
        <p:spPr>
          <a:xfrm>
            <a:off x="507126" y="461665"/>
            <a:ext cx="7949114" cy="2308324"/>
          </a:xfrm>
          <a:prstGeom prst="rect">
            <a:avLst/>
          </a:prstGeom>
          <a:solidFill>
            <a:schemeClr val="bg1"/>
          </a:solidFill>
        </p:spPr>
        <p:txBody>
          <a:bodyPr wrap="square">
            <a:spAutoFit/>
          </a:bodyPr>
          <a:lstStyle/>
          <a:p>
            <a:pPr>
              <a:spcAft>
                <a:spcPts val="0"/>
              </a:spcAft>
            </a:pPr>
            <a:r>
              <a:rPr lang="en-AU" dirty="0">
                <a:latin typeface="Comic Sans MS" panose="030F0902030302020204" pitchFamily="66" charset="0"/>
                <a:ea typeface="Times New Roman" panose="02020603050405020304" pitchFamily="18" charset="0"/>
              </a:rPr>
              <a:t>Romans 6:16–18 (ESV)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Do you not know that if you present yourselves to anyone as obedient slaves, you are slaves of the one whom you obey, either of sin, which leads to death, or of obedience, which leads to righteousness?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dirty="0">
                <a:latin typeface="Comic Sans MS" panose="030F0902030302020204" pitchFamily="66" charset="0"/>
                <a:ea typeface="Times New Roman" panose="02020603050405020304" pitchFamily="18" charset="0"/>
                <a:cs typeface="Times New Roman" panose="02020603050405020304" pitchFamily="18" charset="0"/>
              </a:rPr>
              <a:t>But thanks be to God, that you who were </a:t>
            </a:r>
            <a:r>
              <a:rPr lang="en-AU" u="sng" dirty="0">
                <a:latin typeface="Comic Sans MS" panose="030F0902030302020204" pitchFamily="66" charset="0"/>
                <a:ea typeface="Times New Roman" panose="02020603050405020304" pitchFamily="18" charset="0"/>
                <a:cs typeface="Times New Roman" panose="02020603050405020304" pitchFamily="18" charset="0"/>
              </a:rPr>
              <a:t>once</a:t>
            </a:r>
            <a:r>
              <a:rPr lang="en-AU" dirty="0">
                <a:latin typeface="Comic Sans MS" panose="030F0902030302020204" pitchFamily="66" charset="0"/>
                <a:ea typeface="Times New Roman" panose="02020603050405020304" pitchFamily="18" charset="0"/>
                <a:cs typeface="Times New Roman" panose="02020603050405020304" pitchFamily="18" charset="0"/>
              </a:rPr>
              <a:t> slaves of sin have become obedient from the heart </a:t>
            </a:r>
            <a:r>
              <a:rPr lang="en-AU" u="sng" dirty="0">
                <a:latin typeface="Comic Sans MS" panose="030F0902030302020204" pitchFamily="66" charset="0"/>
                <a:ea typeface="Times New Roman" panose="02020603050405020304" pitchFamily="18" charset="0"/>
                <a:cs typeface="Times New Roman" panose="02020603050405020304" pitchFamily="18" charset="0"/>
              </a:rPr>
              <a:t>to the standard of teaching to which you were committed</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dirty="0">
                <a:latin typeface="Comic Sans MS" panose="030F0902030302020204" pitchFamily="66" charset="0"/>
                <a:ea typeface="Times New Roman" panose="02020603050405020304" pitchFamily="18" charset="0"/>
                <a:cs typeface="Times New Roman" panose="02020603050405020304" pitchFamily="18" charset="0"/>
              </a:rPr>
              <a:t>and, having been set free from sin, have become slaves of righteousness.</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856119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106686</TotalTime>
  <Words>1447</Words>
  <Application>Microsoft Macintosh PowerPoint</Application>
  <PresentationFormat>On-screen Show (16:10)</PresentationFormat>
  <Paragraphs>96</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1741</cp:revision>
  <cp:lastPrinted>2020-02-28T07:36:30Z</cp:lastPrinted>
  <dcterms:created xsi:type="dcterms:W3CDTF">2016-11-04T06:28:01Z</dcterms:created>
  <dcterms:modified xsi:type="dcterms:W3CDTF">2020-05-14T23:27:57Z</dcterms:modified>
</cp:coreProperties>
</file>